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C202E78-A68F-4FCE-A25B-2D7FEB4283E9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9F3167B-63FD-4A9D-A081-D6AE327896A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304800"/>
            <a:ext cx="6629400" cy="865188"/>
          </a:xfrm>
        </p:spPr>
        <p:txBody>
          <a:bodyPr/>
          <a:lstStyle/>
          <a:p>
            <a:r>
              <a:rPr lang="en-US" sz="4000" dirty="0" smtClean="0"/>
              <a:t>Thursday</a:t>
            </a:r>
            <a:r>
              <a:rPr lang="en-US" sz="4000" dirty="0"/>
              <a:t>, November </a:t>
            </a:r>
            <a:r>
              <a:rPr lang="en-US" sz="4000" dirty="0" smtClean="0"/>
              <a:t>8, </a:t>
            </a:r>
            <a:r>
              <a:rPr lang="en-US" sz="4000" dirty="0" smtClean="0"/>
              <a:t>2012</a:t>
            </a:r>
            <a:endParaRPr lang="en-US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066800"/>
            <a:ext cx="8839200" cy="1752600"/>
          </a:xfrm>
          <a:noFill/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400" dirty="0"/>
              <a:t>Agenda: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2400" dirty="0" smtClean="0"/>
              <a:t>TISK &amp; </a:t>
            </a:r>
            <a:r>
              <a:rPr lang="en-US" sz="2400" dirty="0" smtClean="0"/>
              <a:t>No MM</a:t>
            </a:r>
            <a:endParaRPr lang="en-US" sz="2400" dirty="0" smtClean="0"/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2400" dirty="0" smtClean="0"/>
              <a:t>Lesson 5-5: Triangle Inequalities</a:t>
            </a:r>
            <a:endParaRPr lang="en-US" sz="2400" dirty="0"/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2400" dirty="0"/>
              <a:t>Homework: </a:t>
            </a:r>
            <a:r>
              <a:rPr lang="en-US" sz="2400" dirty="0" smtClean="0"/>
              <a:t>5-5 </a:t>
            </a:r>
            <a:r>
              <a:rPr lang="en-US" sz="2400" dirty="0" smtClean="0"/>
              <a:t>Worksheet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>
                <a:off x="1219200" y="2651918"/>
                <a:ext cx="7772400" cy="32916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imes New Roman" pitchFamily="18" charset="0"/>
                  </a:rPr>
                  <a:t>TISK Problems</a:t>
                </a:r>
              </a:p>
              <a:p>
                <a:pPr marL="342900" indent="-342900">
                  <a:spcBef>
                    <a:spcPct val="50000"/>
                  </a:spcBef>
                  <a:buFontTx/>
                  <a:buAutoNum type="arabicParenR"/>
                </a:pPr>
                <a:r>
                  <a:rPr lang="en-US" sz="2800" dirty="0" smtClean="0">
                    <a:latin typeface="Times New Roman" pitchFamily="18" charset="0"/>
                  </a:rPr>
                  <a:t>Simplify: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32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8</m:t>
                            </m:r>
                          </m:e>
                        </m:rad>
                      </m:den>
                    </m:f>
                  </m:oMath>
                </a14:m>
                <a:endParaRPr lang="en-US" sz="2800" dirty="0" smtClean="0">
                  <a:latin typeface="Times New Roman" pitchFamily="18" charset="0"/>
                </a:endParaRPr>
              </a:p>
              <a:p>
                <a:pPr marL="342900" indent="-342900">
                  <a:spcBef>
                    <a:spcPct val="50000"/>
                  </a:spcBef>
                  <a:buFontTx/>
                  <a:buAutoNum type="arabicParenR"/>
                </a:pPr>
                <a:r>
                  <a:rPr lang="en-US" sz="2800" dirty="0" smtClean="0">
                    <a:latin typeface="Times New Roman" pitchFamily="18" charset="0"/>
                  </a:rPr>
                  <a:t>Simplify: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</a:rPr>
                          <m:t>1008</m:t>
                        </m:r>
                      </m:e>
                    </m:rad>
                  </m:oMath>
                </a14:m>
                <a:endParaRPr lang="en-US" sz="2800" dirty="0" smtClean="0">
                  <a:latin typeface="Times New Roman" pitchFamily="18" charset="0"/>
                </a:endParaRPr>
              </a:p>
              <a:p>
                <a:pPr marL="342900" indent="-342900">
                  <a:spcBef>
                    <a:spcPct val="50000"/>
                  </a:spcBef>
                  <a:buFontTx/>
                  <a:buAutoNum type="arabicParenR"/>
                </a:pPr>
                <a:r>
                  <a:rPr lang="en-US" sz="2800" dirty="0" smtClean="0">
                    <a:latin typeface="Times New Roman" pitchFamily="18" charset="0"/>
                  </a:rPr>
                  <a:t>Find the slope of the line that passes through the points (5, -7) and (8, 2)</a:t>
                </a:r>
                <a:endParaRPr lang="en-US" sz="2800" dirty="0">
                  <a:latin typeface="Times New Roman" pitchFamily="18" charset="0"/>
                </a:endParaRPr>
              </a:p>
              <a:p>
                <a:pPr marL="342900" indent="-342900">
                  <a:spcBef>
                    <a:spcPct val="50000"/>
                  </a:spcBef>
                </a:pPr>
                <a:endParaRPr lang="en-US" sz="2800" dirty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19200" y="2651918"/>
                <a:ext cx="7772400" cy="3291682"/>
              </a:xfrm>
              <a:prstGeom prst="rect">
                <a:avLst/>
              </a:prstGeom>
              <a:blipFill rotWithShape="1">
                <a:blip r:embed="rId2"/>
                <a:stretch>
                  <a:fillRect l="-1569" t="-1852" b="-333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718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Examples</a:t>
            </a:r>
            <a:endParaRPr lang="en-U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371600"/>
            <a:ext cx="7620000" cy="2640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484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Check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596646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e>
                    </m:acc>
                  </m:oMath>
                </a14:m>
                <a:endParaRPr lang="en-US" dirty="0" smtClean="0"/>
              </a:p>
              <a:p>
                <a:pPr marL="596646" indent="-514350">
                  <a:buFont typeface="Wingdings 2"/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𝑀𝑁</m:t>
                        </m:r>
                      </m:e>
                    </m:acc>
                  </m:oMath>
                </a14:m>
                <a:endParaRPr lang="en-US" dirty="0"/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10</a:t>
                </a:r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14</a:t>
                </a:r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9</a:t>
                </a:r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31</a:t>
                </a:r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6</a:t>
                </a:r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Through AI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s,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 ∠4≅∠2, ∠8≅∠5, ∠12≅∠3</m:t>
                    </m:r>
                  </m:oMath>
                </a14:m>
                <a:r>
                  <a:rPr lang="en-US" dirty="0" smtClean="0"/>
                  <a:t>, then through corresponding angles,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∠10≅∠7, ∠1≅∠5</m:t>
                    </m:r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∠1≅∠11, ∠9≅∠6, ∠2≅∠10, ∠3≅∠6</m:t>
                    </m:r>
                  </m:oMath>
                </a14:m>
                <a:r>
                  <a:rPr lang="en-US" dirty="0" smtClean="0"/>
                  <a:t>.  Therefore, by the transitive property,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∠1≅∠5≅∠8≅∠11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∠2≅∠4≅∠7≅∠10, ∠3≅∠6≅∠9≅∠12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762" r="-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581400" y="1447800"/>
                <a:ext cx="5486400" cy="2168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Clr>
                    <a:schemeClr val="accent1"/>
                  </a:buClr>
                  <a:buFont typeface="+mj-lt"/>
                  <a:buAutoNum type="arabicParenR" startAt="9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𝐷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, 0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,2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𝐹</m:t>
                    </m:r>
                    <m:r>
                      <a:rPr lang="en-US" b="0" i="1" smtClean="0">
                        <a:latin typeface="Cambria Math"/>
                      </a:rPr>
                      <m:t>(5, 4)</m:t>
                    </m:r>
                  </m:oMath>
                </a14:m>
                <a:endParaRPr lang="en-US" dirty="0" smtClean="0"/>
              </a:p>
              <a:p>
                <a:pPr marL="342900" indent="-342900">
                  <a:buClr>
                    <a:schemeClr val="accent1"/>
                  </a:buClr>
                  <a:buFont typeface="+mj-lt"/>
                  <a:buAutoNum type="arabicParenR" startAt="9"/>
                </a:pPr>
                <a:r>
                  <a:rPr lang="en-US" dirty="0" smtClean="0"/>
                  <a:t>Work should be shown for slope and Distance Formula.</a:t>
                </a:r>
              </a:p>
              <a:p>
                <a:pPr marL="342900" indent="-342900">
                  <a:buClr>
                    <a:schemeClr val="accent1"/>
                  </a:buClr>
                  <a:buFont typeface="+mj-lt"/>
                  <a:buAutoNum type="arabicParenR" startAt="9"/>
                </a:pPr>
                <a:r>
                  <a:rPr lang="en-US" dirty="0"/>
                  <a:t> </a:t>
                </a:r>
                <a:r>
                  <a:rPr lang="en-US" dirty="0" smtClean="0"/>
                  <a:t>(2,8), (0, -2), and (8, 10)</a:t>
                </a:r>
              </a:p>
              <a:p>
                <a:pPr marL="342900" indent="-342900">
                  <a:buClr>
                    <a:schemeClr val="accent1"/>
                  </a:buClr>
                  <a:buFont typeface="+mj-lt"/>
                  <a:buAutoNum type="arabicParenR" startAt="9"/>
                </a:pPr>
                <a:r>
                  <a:rPr lang="en-US" dirty="0" smtClean="0"/>
                  <a:t> (3, -1), (11, 3) and (7, 9)</a:t>
                </a:r>
              </a:p>
              <a:p>
                <a:pPr marL="342900" indent="-342900">
                  <a:buClr>
                    <a:schemeClr val="accent1"/>
                  </a:buClr>
                  <a:buFont typeface="+mj-lt"/>
                  <a:buAutoNum type="arabicParenR" startAt="9"/>
                </a:pPr>
                <a:r>
                  <a:rPr lang="en-US" dirty="0" smtClean="0"/>
                  <a:t>40</a:t>
                </a:r>
              </a:p>
              <a:p>
                <a:pPr marL="342900" indent="-342900">
                  <a:buClr>
                    <a:schemeClr val="accent1"/>
                  </a:buClr>
                  <a:buFont typeface="+mj-lt"/>
                  <a:buAutoNum type="arabicParenR" startAt="9"/>
                </a:pPr>
                <a:r>
                  <a:rPr lang="en-US" dirty="0" smtClean="0"/>
                  <a:t>31</a:t>
                </a:r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1447800"/>
                <a:ext cx="5486400" cy="2168863"/>
              </a:xfrm>
              <a:prstGeom prst="rect">
                <a:avLst/>
              </a:prstGeom>
              <a:blipFill rotWithShape="1">
                <a:blip r:embed="rId3"/>
                <a:stretch>
                  <a:fillRect l="-889" b="-33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921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§5.5 Inequalities in One Triangle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8013" y="1285323"/>
            <a:ext cx="7772400" cy="190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Theorems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If one side of a triangle is longer than another side, then the angle opposite the longer side is larger than the angle opposite the shorter side.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V="1">
            <a:off x="2562508" y="3190323"/>
            <a:ext cx="30480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2867308" y="3190323"/>
            <a:ext cx="8382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H="1">
            <a:off x="2562508" y="3876123"/>
            <a:ext cx="11430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410108" y="5171523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629308" y="3723723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562508" y="2961723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27" name="Text Box 11"/>
              <p:cNvSpPr txBox="1">
                <a:spLocks noChangeArrowheads="1"/>
              </p:cNvSpPr>
              <p:nvPr/>
            </p:nvSpPr>
            <p:spPr bwMode="auto">
              <a:xfrm>
                <a:off x="4162707" y="3647523"/>
                <a:ext cx="4032187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4000" dirty="0" smtClean="0"/>
                  <a:t>If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accent1"/>
                        </a:solidFill>
                        <a:latin typeface="Cambria Math"/>
                      </a:rPr>
                      <m:t>𝐴𝐶</m:t>
                    </m:r>
                    <m:r>
                      <a:rPr lang="en-US" sz="4000" b="0" i="1" smtClean="0">
                        <a:latin typeface="Cambria Math"/>
                      </a:rPr>
                      <m:t>&gt;</m:t>
                    </m:r>
                    <m:r>
                      <a:rPr lang="en-US" sz="4000" b="0" i="1" smtClean="0">
                        <a:solidFill>
                          <a:schemeClr val="accent3"/>
                        </a:solidFill>
                        <a:latin typeface="Cambria Math"/>
                      </a:rPr>
                      <m:t>𝐵𝐶</m:t>
                    </m:r>
                  </m:oMath>
                </a14:m>
                <a:endParaRPr lang="en-US" sz="40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9227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62707" y="3647523"/>
                <a:ext cx="4032187" cy="707886"/>
              </a:xfrm>
              <a:prstGeom prst="rect">
                <a:avLst/>
              </a:prstGeom>
              <a:blipFill rotWithShape="1">
                <a:blip r:embed="rId2"/>
                <a:stretch>
                  <a:fillRect l="-5446" t="-15517" b="-3620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29" name="Text Box 13"/>
              <p:cNvSpPr txBox="1">
                <a:spLocks noChangeArrowheads="1"/>
              </p:cNvSpPr>
              <p:nvPr/>
            </p:nvSpPr>
            <p:spPr bwMode="auto">
              <a:xfrm>
                <a:off x="4162707" y="4409523"/>
                <a:ext cx="4413187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4000" dirty="0" smtClean="0"/>
                  <a:t>Then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accent1"/>
                        </a:solidFill>
                        <a:latin typeface="Cambria Math"/>
                      </a:rPr>
                      <m:t>𝑚</m:t>
                    </m:r>
                    <m:r>
                      <a:rPr lang="en-US" sz="4000" b="0" i="1" smtClean="0">
                        <a:solidFill>
                          <a:schemeClr val="accent1"/>
                        </a:solidFill>
                        <a:latin typeface="Cambria Math"/>
                      </a:rPr>
                      <m:t>∠</m:t>
                    </m:r>
                    <m:r>
                      <a:rPr lang="en-US" sz="4000" b="0" i="1" smtClean="0">
                        <a:solidFill>
                          <a:schemeClr val="accent1"/>
                        </a:solidFill>
                        <a:latin typeface="Cambria Math"/>
                      </a:rPr>
                      <m:t>𝐵</m:t>
                    </m:r>
                    <m:r>
                      <a:rPr lang="en-US" sz="4000" b="0" i="1" smtClean="0">
                        <a:latin typeface="Cambria Math"/>
                      </a:rPr>
                      <m:t>&gt;</m:t>
                    </m:r>
                    <m:r>
                      <a:rPr lang="en-US" sz="4000" b="0" i="1" smtClean="0">
                        <a:solidFill>
                          <a:schemeClr val="accent3"/>
                        </a:solidFill>
                        <a:latin typeface="Cambria Math"/>
                      </a:rPr>
                      <m:t>𝑚</m:t>
                    </m:r>
                    <m:r>
                      <a:rPr lang="en-US" sz="4000" b="0" i="1" smtClean="0">
                        <a:solidFill>
                          <a:schemeClr val="accent3"/>
                        </a:solidFill>
                        <a:latin typeface="Cambria Math"/>
                      </a:rPr>
                      <m:t>∠</m:t>
                    </m:r>
                    <m:r>
                      <a:rPr lang="en-US" sz="4000" b="0" i="1" smtClean="0">
                        <a:solidFill>
                          <a:schemeClr val="accent3"/>
                        </a:solidFill>
                        <a:latin typeface="Cambria Math"/>
                      </a:rPr>
                      <m:t>𝐴</m:t>
                    </m:r>
                  </m:oMath>
                </a14:m>
                <a:endParaRPr lang="en-US" sz="40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9229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62707" y="4409523"/>
                <a:ext cx="4413187" cy="707886"/>
              </a:xfrm>
              <a:prstGeom prst="rect">
                <a:avLst/>
              </a:prstGeom>
              <a:blipFill rotWithShape="1">
                <a:blip r:embed="rId3"/>
                <a:stretch>
                  <a:fillRect l="-4972" t="-15517" b="-3620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30" name="Line 14"/>
          <p:cNvSpPr>
            <a:spLocks noChangeShapeType="1"/>
          </p:cNvSpPr>
          <p:nvPr/>
        </p:nvSpPr>
        <p:spPr bwMode="auto">
          <a:xfrm flipV="1">
            <a:off x="2714908" y="3952323"/>
            <a:ext cx="381000" cy="762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1" name="Arc 15"/>
          <p:cNvSpPr>
            <a:spLocks/>
          </p:cNvSpPr>
          <p:nvPr/>
        </p:nvSpPr>
        <p:spPr bwMode="auto">
          <a:xfrm rot="18611791" flipH="1">
            <a:off x="3134008" y="3609423"/>
            <a:ext cx="4572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2867308" y="3571323"/>
            <a:ext cx="457200" cy="91440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3" name="Arc 17"/>
          <p:cNvSpPr>
            <a:spLocks/>
          </p:cNvSpPr>
          <p:nvPr/>
        </p:nvSpPr>
        <p:spPr bwMode="auto">
          <a:xfrm rot="3429062" flipH="1">
            <a:off x="2707765" y="4535729"/>
            <a:ext cx="209550" cy="2619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5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DE4232"/>
                                      </p:to>
                                    </p:animClr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  <p:bldP spid="9220" grpId="0" animBg="1"/>
      <p:bldP spid="9221" grpId="0" animBg="1"/>
      <p:bldP spid="9222" grpId="0" animBg="1"/>
      <p:bldP spid="9223" grpId="0"/>
      <p:bldP spid="9224" grpId="0"/>
      <p:bldP spid="9225" grpId="0"/>
      <p:bldP spid="9227" grpId="0"/>
      <p:bldP spid="9229" grpId="0"/>
      <p:bldP spid="9230" grpId="0" animBg="1"/>
      <p:bldP spid="9231" grpId="0" animBg="1"/>
      <p:bldP spid="9232" grpId="0" animBg="1"/>
      <p:bldP spid="92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§5.5 Inequalities in One Triangle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4862" y="1190498"/>
            <a:ext cx="7772400" cy="190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Theorems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If one angle of a triangle is larger than another angle, then the side opposite the longer angle is larger than the side opposite the smaller angle.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V="1">
            <a:off x="2642662" y="3048000"/>
            <a:ext cx="30480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2947462" y="3048000"/>
            <a:ext cx="8382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H="1">
            <a:off x="2642662" y="3733800"/>
            <a:ext cx="11430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490262" y="50292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709462" y="35814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642662" y="28194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47" name="Text Box 11"/>
              <p:cNvSpPr txBox="1">
                <a:spLocks noChangeArrowheads="1"/>
              </p:cNvSpPr>
              <p:nvPr/>
            </p:nvSpPr>
            <p:spPr bwMode="auto">
              <a:xfrm>
                <a:off x="4242862" y="3505200"/>
                <a:ext cx="3758138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4000" dirty="0" smtClean="0"/>
                  <a:t>If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accent1"/>
                        </a:solidFill>
                        <a:latin typeface="Cambria Math"/>
                      </a:rPr>
                      <m:t>𝑚</m:t>
                    </m:r>
                    <m:r>
                      <a:rPr lang="en-US" sz="4000" b="0" i="1" smtClean="0">
                        <a:solidFill>
                          <a:schemeClr val="accent1"/>
                        </a:solidFill>
                        <a:latin typeface="Cambria Math"/>
                      </a:rPr>
                      <m:t>∠</m:t>
                    </m:r>
                    <m:r>
                      <a:rPr lang="en-US" sz="4000" b="0" i="1" smtClean="0">
                        <a:solidFill>
                          <a:schemeClr val="accent1"/>
                        </a:solidFill>
                        <a:latin typeface="Cambria Math"/>
                      </a:rPr>
                      <m:t>𝐵</m:t>
                    </m:r>
                    <m:r>
                      <a:rPr lang="en-US" sz="4000" b="0" i="1" smtClean="0">
                        <a:latin typeface="Cambria Math"/>
                      </a:rPr>
                      <m:t>&gt;</m:t>
                    </m:r>
                    <m:r>
                      <a:rPr lang="en-US" sz="4000" b="0" i="1" smtClean="0">
                        <a:solidFill>
                          <a:schemeClr val="accent3"/>
                        </a:solidFill>
                        <a:latin typeface="Cambria Math"/>
                      </a:rPr>
                      <m:t>𝑚</m:t>
                    </m:r>
                    <m:r>
                      <a:rPr lang="en-US" sz="4000" b="0" i="1" smtClean="0">
                        <a:solidFill>
                          <a:schemeClr val="accent3"/>
                        </a:solidFill>
                        <a:latin typeface="Cambria Math"/>
                      </a:rPr>
                      <m:t>∠</m:t>
                    </m:r>
                    <m:r>
                      <a:rPr lang="en-US" sz="4000" b="0" i="1" smtClean="0">
                        <a:solidFill>
                          <a:schemeClr val="accent3"/>
                        </a:solidFill>
                        <a:latin typeface="Cambria Math"/>
                      </a:rPr>
                      <m:t>𝐴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14347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42862" y="3505200"/>
                <a:ext cx="3758138" cy="707886"/>
              </a:xfrm>
              <a:prstGeom prst="rect">
                <a:avLst/>
              </a:prstGeom>
              <a:blipFill rotWithShape="1">
                <a:blip r:embed="rId2"/>
                <a:stretch>
                  <a:fillRect l="-5673" t="-15517" b="-3620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49" name="Text Box 13"/>
              <p:cNvSpPr txBox="1">
                <a:spLocks noChangeArrowheads="1"/>
              </p:cNvSpPr>
              <p:nvPr/>
            </p:nvSpPr>
            <p:spPr bwMode="auto">
              <a:xfrm>
                <a:off x="4242862" y="4267200"/>
                <a:ext cx="3377138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4000" dirty="0" smtClean="0"/>
                  <a:t>Then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accent1"/>
                        </a:solidFill>
                        <a:latin typeface="Cambria Math"/>
                      </a:rPr>
                      <m:t>𝐴𝐶</m:t>
                    </m:r>
                    <m:r>
                      <a:rPr lang="en-US" sz="4000" b="0" i="1" smtClean="0">
                        <a:latin typeface="Cambria Math"/>
                      </a:rPr>
                      <m:t>&gt;</m:t>
                    </m:r>
                    <m:r>
                      <a:rPr lang="en-US" sz="4000" b="0" i="1" smtClean="0">
                        <a:solidFill>
                          <a:schemeClr val="accent3"/>
                        </a:solidFill>
                        <a:latin typeface="Cambria Math"/>
                      </a:rPr>
                      <m:t>𝐵𝐶</m:t>
                    </m:r>
                  </m:oMath>
                </a14:m>
                <a:endParaRPr lang="en-US" sz="40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4349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42862" y="4267200"/>
                <a:ext cx="3377138" cy="707886"/>
              </a:xfrm>
              <a:prstGeom prst="rect">
                <a:avLst/>
              </a:prstGeom>
              <a:blipFill rotWithShape="1">
                <a:blip r:embed="rId3"/>
                <a:stretch>
                  <a:fillRect l="-6318" t="-15517" b="-3620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50" name="Line 14"/>
          <p:cNvSpPr>
            <a:spLocks noChangeShapeType="1"/>
          </p:cNvSpPr>
          <p:nvPr/>
        </p:nvSpPr>
        <p:spPr bwMode="auto">
          <a:xfrm flipV="1">
            <a:off x="2795062" y="3810000"/>
            <a:ext cx="381000" cy="762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1" name="Arc 15"/>
          <p:cNvSpPr>
            <a:spLocks/>
          </p:cNvSpPr>
          <p:nvPr/>
        </p:nvSpPr>
        <p:spPr bwMode="auto">
          <a:xfrm rot="18611791" flipH="1">
            <a:off x="3214162" y="3467100"/>
            <a:ext cx="4572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H="1">
            <a:off x="2947462" y="3429000"/>
            <a:ext cx="457200" cy="91440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Arc 17"/>
          <p:cNvSpPr>
            <a:spLocks/>
          </p:cNvSpPr>
          <p:nvPr/>
        </p:nvSpPr>
        <p:spPr bwMode="auto">
          <a:xfrm rot="3429062" flipH="1">
            <a:off x="2787919" y="4393406"/>
            <a:ext cx="209550" cy="2619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5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DE4232"/>
                                      </p:to>
                                    </p:animClr>
                                    <p:set>
                                      <p:cBhvr>
                                        <p:cTn id="86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0" grpId="0" animBg="1"/>
      <p:bldP spid="14341" grpId="0" animBg="1"/>
      <p:bldP spid="14342" grpId="0" animBg="1"/>
      <p:bldP spid="14343" grpId="0"/>
      <p:bldP spid="14344" grpId="0"/>
      <p:bldP spid="14345" grpId="0"/>
      <p:bldP spid="14347" grpId="0"/>
      <p:bldP spid="14349" grpId="0"/>
      <p:bldP spid="14350" grpId="0" animBg="1"/>
      <p:bldP spid="14351" grpId="0" animBg="1"/>
      <p:bldP spid="14352" grpId="0" animBg="1"/>
      <p:bldP spid="143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9350" y="1262934"/>
            <a:ext cx="77724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Write the measurements of the sides in order from least to greatest.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1786550" y="2634534"/>
            <a:ext cx="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1786550" y="2634534"/>
            <a:ext cx="1295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1786550" y="2863134"/>
            <a:ext cx="12954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634150" y="3853734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481750" y="2253534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3081950" y="2710734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1710350" y="3320334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25º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396150" y="2786934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75º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1710350" y="2648822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80º</a:t>
            </a:r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V="1">
            <a:off x="2015150" y="2786934"/>
            <a:ext cx="304800" cy="609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H="1">
            <a:off x="1786550" y="2970290"/>
            <a:ext cx="685800" cy="197644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2015150" y="2939334"/>
            <a:ext cx="304800" cy="304800"/>
          </a:xfrm>
          <a:prstGeom prst="line">
            <a:avLst/>
          </a:prstGeom>
          <a:noFill/>
          <a:ln w="38100">
            <a:solidFill>
              <a:schemeClr val="accent4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657600" y="2735759"/>
                <a:ext cx="149005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𝐵𝐶</m:t>
                      </m:r>
                    </m:oMath>
                  </m:oMathPara>
                </a14:m>
                <a:endParaRPr lang="en-US" sz="4400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2735759"/>
                <a:ext cx="1490050" cy="7694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724400" y="2710734"/>
                <a:ext cx="149005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&lt;</m:t>
                      </m:r>
                      <m:r>
                        <a:rPr lang="en-US" sz="44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𝐴𝐶</m:t>
                      </m:r>
                    </m:oMath>
                  </m:oMathPara>
                </a14:m>
                <a:endParaRPr lang="en-US" sz="44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710734"/>
                <a:ext cx="1490050" cy="76944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214450" y="2684391"/>
                <a:ext cx="149005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&lt;</m:t>
                      </m:r>
                      <m:r>
                        <a:rPr lang="en-US" sz="44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𝐴𝐵</m:t>
                      </m:r>
                    </m:oMath>
                  </m:oMathPara>
                </a14:m>
                <a:endParaRPr lang="en-US" sz="44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4450" y="2684391"/>
                <a:ext cx="1490050" cy="7694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5697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32D2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4AA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  <p:bldP spid="15375" grpId="0"/>
      <p:bldP spid="15376" grpId="0"/>
      <p:bldP spid="15377" grpId="0" animBg="1"/>
      <p:bldP spid="15379" grpId="0" animBg="1"/>
      <p:bldP spid="15381" grpId="0" animBg="1"/>
      <p:bldP spid="2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8987" y="1246093"/>
            <a:ext cx="7772400" cy="1828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Exterior Angle Inequality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 measure of an exterior angle of a  triangle is greater than the measure of either of the two nonadjacent interior angles.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H="1">
            <a:off x="2431987" y="4322543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V="1">
            <a:off x="3041587" y="3179543"/>
            <a:ext cx="3810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3422587" y="3179543"/>
            <a:ext cx="7620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889187" y="4322543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346387" y="2950943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4108387" y="4322543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812987" y="4017743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97" name="Text Box 13"/>
              <p:cNvSpPr txBox="1">
                <a:spLocks noChangeArrowheads="1"/>
              </p:cNvSpPr>
              <p:nvPr/>
            </p:nvSpPr>
            <p:spPr bwMode="auto">
              <a:xfrm>
                <a:off x="4038600" y="2912204"/>
                <a:ext cx="4267199" cy="18158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latin typeface="Cambria Math"/>
                        </a:rPr>
                        <m:t>∠1&gt;</m:t>
                      </m:r>
                      <m:r>
                        <a:rPr lang="en-US" sz="3200" b="0" i="1" smtClean="0"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latin typeface="Cambria Math"/>
                        </a:rPr>
                        <m:t>∠</m:t>
                      </m:r>
                      <m:r>
                        <a:rPr lang="en-US" sz="32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sz="3200" dirty="0" smtClean="0"/>
              </a:p>
              <a:p>
                <a:pPr algn="ctr">
                  <a:spcBef>
                    <a:spcPct val="50000"/>
                  </a:spcBef>
                </a:pPr>
                <a:r>
                  <a:rPr lang="en-US" sz="3200" dirty="0" smtClean="0"/>
                  <a:t>AND</a:t>
                </a:r>
              </a:p>
              <a:p>
                <a:pPr algn="ctr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latin typeface="Cambria Math"/>
                        </a:rPr>
                        <m:t>∠1&gt;</m:t>
                      </m:r>
                      <m:r>
                        <a:rPr lang="en-US" sz="3200" b="0" i="1" smtClean="0"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latin typeface="Cambria Math"/>
                        </a:rPr>
                        <m:t>∠</m:t>
                      </m:r>
                      <m:r>
                        <a:rPr lang="en-US" sz="32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6397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38600" y="2912204"/>
                <a:ext cx="4267199" cy="181588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123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16388" grpId="0" animBg="1"/>
      <p:bldP spid="16389" grpId="0" animBg="1"/>
      <p:bldP spid="16390" grpId="0" animBg="1"/>
      <p:bldP spid="16391" grpId="0"/>
      <p:bldP spid="16392" grpId="0"/>
      <p:bldP spid="16393" grpId="0"/>
      <p:bldP spid="16394" grpId="0"/>
      <p:bldP spid="1639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2417" y="1251524"/>
            <a:ext cx="7772400" cy="182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Triangle Inequality</a:t>
            </a:r>
          </a:p>
          <a:p>
            <a:pPr lvl="1">
              <a:lnSpc>
                <a:spcPct val="90000"/>
              </a:lnSpc>
            </a:pPr>
            <a:r>
              <a:rPr lang="en-US"/>
              <a:t>The sum of the lengths of any two sides of a triangle is greater than the length of the third side.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1649617" y="4299524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1649617" y="3156524"/>
            <a:ext cx="3810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2030617" y="3156524"/>
            <a:ext cx="7620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497217" y="4299524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954417" y="2927924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716417" y="4299524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4773817" y="3948687"/>
            <a:ext cx="2209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AND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4773817" y="4909124"/>
            <a:ext cx="220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733800" y="3048000"/>
                <a:ext cx="4191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𝐴𝐵</m:t>
                      </m:r>
                      <m:r>
                        <a:rPr lang="en-US" sz="3600" b="0" i="1" smtClean="0">
                          <a:latin typeface="Cambria Math"/>
                        </a:rPr>
                        <m:t>+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𝐵𝐶</m:t>
                      </m:r>
                      <m:r>
                        <a:rPr lang="en-US" sz="3600" b="0" i="1" smtClean="0">
                          <a:latin typeface="Cambria Math"/>
                        </a:rPr>
                        <m:t>&gt;</m:t>
                      </m:r>
                      <m:r>
                        <a:rPr lang="en-US" sz="36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𝐴𝐶</m:t>
                      </m:r>
                    </m:oMath>
                  </m:oMathPara>
                </a14:m>
                <a:endParaRPr lang="en-US" sz="36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3048000"/>
                <a:ext cx="4191000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794534" y="4343071"/>
                <a:ext cx="4191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𝐵𝐶</m:t>
                      </m:r>
                      <m:r>
                        <a:rPr lang="en-US" sz="3600" b="0" i="1" smtClean="0">
                          <a:latin typeface="Cambria Math"/>
                        </a:rPr>
                        <m:t>+</m:t>
                      </m:r>
                      <m:r>
                        <a:rPr lang="en-US" sz="36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𝐶𝐴</m:t>
                      </m:r>
                      <m:r>
                        <a:rPr lang="en-US" sz="3600" b="0" i="1" smtClean="0">
                          <a:latin typeface="Cambria Math"/>
                        </a:rPr>
                        <m:t>&gt;</m:t>
                      </m:r>
                      <m:r>
                        <a:rPr lang="en-US" sz="3600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𝐴𝐵</m:t>
                      </m:r>
                    </m:oMath>
                  </m:oMathPara>
                </a14:m>
                <a:endParaRPr lang="en-US" sz="36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534" y="4343071"/>
                <a:ext cx="41910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794534" y="5478942"/>
                <a:ext cx="4191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𝐴𝐵</m:t>
                      </m:r>
                      <m:r>
                        <a:rPr lang="en-US" sz="3600" b="0" i="1" smtClean="0">
                          <a:latin typeface="Cambria Math"/>
                        </a:rPr>
                        <m:t>+</m:t>
                      </m:r>
                      <m:r>
                        <a:rPr lang="en-US" sz="36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𝐶𝐴</m:t>
                      </m:r>
                      <m:r>
                        <a:rPr lang="en-US" sz="3600" b="0" i="1" smtClean="0">
                          <a:latin typeface="Cambria Math"/>
                        </a:rPr>
                        <m:t>&gt;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𝐵𝐶</m:t>
                      </m:r>
                    </m:oMath>
                  </m:oMathPara>
                </a14:m>
                <a:endParaRPr lang="en-US" sz="36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534" y="5478942"/>
                <a:ext cx="4191000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112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84AA33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32D2E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09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32D2E"/>
                                      </p:to>
                                    </p:animClr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84AA33"/>
                                      </p:to>
                                    </p:animClr>
                                    <p:set>
                                      <p:cBhvr>
                                        <p:cTn id="115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uiExpand="1" build="p"/>
      <p:bldP spid="17412" grpId="0" animBg="1"/>
      <p:bldP spid="17413" grpId="0" animBg="1"/>
      <p:bldP spid="17414" grpId="0" animBg="1"/>
      <p:bldP spid="17415" grpId="0"/>
      <p:bldP spid="17416" grpId="0"/>
      <p:bldP spid="17417" grpId="0"/>
      <p:bldP spid="17421" grpId="0"/>
      <p:bldP spid="17422" grpId="0"/>
      <p:bldP spid="2" grpId="0"/>
      <p:bldP spid="16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Finding possible side lengths.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8558" y="1143000"/>
            <a:ext cx="7772400" cy="1676400"/>
          </a:xfrm>
        </p:spPr>
        <p:txBody>
          <a:bodyPr/>
          <a:lstStyle/>
          <a:p>
            <a:r>
              <a:rPr lang="en-US" sz="2800"/>
              <a:t>A triangle has one side of 10 cm and another of 14 cm.  Describe the possible lengths of the third side.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1506103" y="400685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V="1">
            <a:off x="1506103" y="2863850"/>
            <a:ext cx="3810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1887103" y="2863850"/>
            <a:ext cx="7620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353703" y="400685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1810903" y="263525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2572903" y="400685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 rot="3285200">
            <a:off x="1841859" y="3213894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1"/>
                </a:solidFill>
              </a:rPr>
              <a:t>10 cm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 rot="-4285720">
            <a:off x="1017947" y="3245643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3"/>
                </a:solidFill>
              </a:rPr>
              <a:t>14 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667000" y="2514600"/>
                <a:ext cx="2743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𝐴𝐵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𝐵𝐶</m:t>
                      </m:r>
                      <m:r>
                        <a:rPr lang="en-US" sz="2800" b="0" i="1" smtClean="0">
                          <a:latin typeface="Cambria Math"/>
                        </a:rPr>
                        <m:t>&gt;</m:t>
                      </m:r>
                      <m:r>
                        <a:rPr lang="en-US" sz="28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𝐴𝐶</m:t>
                      </m:r>
                    </m:oMath>
                  </m:oMathPara>
                </a14:m>
                <a:endParaRPr lang="en-US" sz="28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2514600"/>
                <a:ext cx="27432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743200" y="3001963"/>
                <a:ext cx="2667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10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14</m:t>
                      </m:r>
                      <m:r>
                        <a:rPr lang="en-US" sz="2800" b="0" i="1" smtClean="0">
                          <a:latin typeface="Cambria Math"/>
                        </a:rPr>
                        <m:t>&gt;</m:t>
                      </m:r>
                      <m:r>
                        <a:rPr lang="en-US" sz="28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𝐴𝐶</m:t>
                      </m:r>
                    </m:oMath>
                  </m:oMathPara>
                </a14:m>
                <a:endParaRPr lang="en-US" sz="28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3001963"/>
                <a:ext cx="26670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505200" y="3542995"/>
                <a:ext cx="2057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24&gt;</m:t>
                      </m:r>
                      <m:r>
                        <a:rPr lang="en-US" sz="28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𝐴𝐶</m:t>
                      </m:r>
                    </m:oMath>
                  </m:oMathPara>
                </a14:m>
                <a:endParaRPr lang="en-US" sz="28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3542995"/>
                <a:ext cx="20574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547049" y="2556996"/>
                <a:ext cx="2743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𝐴𝐵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𝐴𝐶</m:t>
                      </m:r>
                      <m:r>
                        <a:rPr lang="en-US" sz="2800" b="0" i="1" smtClean="0">
                          <a:latin typeface="Cambria Math"/>
                        </a:rPr>
                        <m:t>&gt;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𝐵𝐶</m:t>
                      </m:r>
                    </m:oMath>
                  </m:oMathPara>
                </a14:m>
                <a:endParaRPr lang="en-US" sz="28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7049" y="2556996"/>
                <a:ext cx="27432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547049" y="3034179"/>
                <a:ext cx="2743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10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𝐴𝐶</m:t>
                      </m:r>
                      <m:r>
                        <a:rPr lang="en-US" sz="2800" b="0" i="1" smtClean="0">
                          <a:latin typeface="Cambria Math"/>
                        </a:rPr>
                        <m:t>&gt;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14</m:t>
                      </m:r>
                    </m:oMath>
                  </m:oMathPara>
                </a14:m>
                <a:endParaRPr lang="en-US" sz="28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7049" y="3034179"/>
                <a:ext cx="274320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867400" y="3525183"/>
                <a:ext cx="2743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𝐴𝐶</m:t>
                      </m:r>
                      <m:r>
                        <a:rPr lang="en-US" sz="2800" b="0" i="1" smtClean="0">
                          <a:latin typeface="Cambria Math"/>
                        </a:rPr>
                        <m:t>&gt;4</m:t>
                      </m:r>
                    </m:oMath>
                  </m:oMathPara>
                </a14:m>
                <a:endParaRPr lang="en-US" sz="28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3525183"/>
                <a:ext cx="274320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063482" y="4495800"/>
                <a:ext cx="2743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4&lt;</m:t>
                      </m:r>
                      <m:r>
                        <a:rPr lang="en-US" sz="28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𝐴𝐶</m:t>
                      </m:r>
                      <m:r>
                        <a:rPr lang="en-US" sz="2800" b="0" i="1" smtClean="0">
                          <a:latin typeface="Cambria Math"/>
                        </a:rPr>
                        <m:t>&lt;24</m:t>
                      </m:r>
                    </m:oMath>
                  </m:oMathPara>
                </a14:m>
                <a:endParaRPr lang="en-US" sz="28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482" y="4495800"/>
                <a:ext cx="27432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568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84AA33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84AA33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nimBg="1"/>
      <p:bldP spid="18438" grpId="0" animBg="1"/>
      <p:bldP spid="18439" grpId="0"/>
      <p:bldP spid="18440" grpId="0"/>
      <p:bldP spid="18441" grpId="0"/>
      <p:bldP spid="18442" grpId="0"/>
      <p:bldP spid="18443" grpId="0"/>
      <p:bldP spid="2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Examples</a:t>
            </a:r>
            <a:endParaRPr lang="en-U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1371600" y="1295400"/>
            <a:ext cx="7687366" cy="3013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7280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489</TotalTime>
  <Words>521</Words>
  <Application>Microsoft Office PowerPoint</Application>
  <PresentationFormat>On-screen Show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Thursday, November 8, 2012</vt:lpstr>
      <vt:lpstr>Homework Check</vt:lpstr>
      <vt:lpstr>§5.5 Inequalities in One Triangle</vt:lpstr>
      <vt:lpstr>§5.5 Inequalities in One Triangle</vt:lpstr>
      <vt:lpstr>Example</vt:lpstr>
      <vt:lpstr>Theorems</vt:lpstr>
      <vt:lpstr>Theorems</vt:lpstr>
      <vt:lpstr>Finding possible side lengths.</vt:lpstr>
      <vt:lpstr>Extra Examples</vt:lpstr>
      <vt:lpstr>Extra Examples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November 8, 2010</dc:title>
  <dc:creator>Dria</dc:creator>
  <cp:lastModifiedBy>Dria</cp:lastModifiedBy>
  <cp:revision>13</cp:revision>
  <dcterms:created xsi:type="dcterms:W3CDTF">2012-11-08T00:58:45Z</dcterms:created>
  <dcterms:modified xsi:type="dcterms:W3CDTF">2012-11-09T01:07:39Z</dcterms:modified>
</cp:coreProperties>
</file>